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05_9E575499.xml" ContentType="application/vnd.ms-powerpoint.comments+xml"/>
  <Override PartName="/ppt/comments/modernComment_115_A10FB7CC.xml" ContentType="application/vnd.ms-powerpoint.comments+xml"/>
  <Override PartName="/ppt/comments/modernComment_106_4E050F57.xml" ContentType="application/vnd.ms-powerpoint.comments+xml"/>
  <Override PartName="/ppt/comments/modernComment_10A_6724EA28.xml" ContentType="application/vnd.ms-powerpoint.comments+xml"/>
  <Override PartName="/ppt/comments/modernComment_102_D2216D09.xml" ContentType="application/vnd.ms-powerpoint.comments+xml"/>
  <Override PartName="/ppt/comments/modernComment_117_DC386D9E.xml" ContentType="application/vnd.ms-powerpoint.comment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16"/>
  </p:notesMasterIdLst>
  <p:sldIdLst>
    <p:sldId id="263" r:id="rId2"/>
    <p:sldId id="281" r:id="rId3"/>
    <p:sldId id="282" r:id="rId4"/>
    <p:sldId id="261" r:id="rId5"/>
    <p:sldId id="278" r:id="rId6"/>
    <p:sldId id="277" r:id="rId7"/>
    <p:sldId id="262" r:id="rId8"/>
    <p:sldId id="264" r:id="rId9"/>
    <p:sldId id="266" r:id="rId10"/>
    <p:sldId id="276" r:id="rId11"/>
    <p:sldId id="257" r:id="rId12"/>
    <p:sldId id="258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929E56-FFA3-CFE1-C06C-43A4957FA35E}" name="Anu M. Piira" initials="AMP" userId="S::Anu.Piira@vigor.no::0c69fc0a-bc39-4270-871b-883bd36920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078"/>
    <a:srgbClr val="8ACFDD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BE3F7-F994-C0EF-0529-C1E028E638AA}" v="71" dt="2023-01-23T08:33:04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5" autoAdjust="0"/>
    <p:restoredTop sz="84971" autoAdjust="0"/>
  </p:normalViewPr>
  <p:slideViewPr>
    <p:cSldViewPr snapToGrid="0" snapToObjects="1">
      <p:cViewPr varScale="1">
        <p:scale>
          <a:sx n="116" d="100"/>
          <a:sy n="116" d="100"/>
        </p:scale>
        <p:origin x="1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omments/modernComment_102_D2216D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0286EE-24DE-4BE6-B0C5-3D31A80EA78F}" authorId="{4D929E56-FFA3-CFE1-C06C-43A4957FA35E}" created="2023-01-18T13:33:13.09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25405961" sldId="258"/>
      <ac:spMk id="4" creationId="{16CDCCB0-74A0-514E-923E-4A06C3176366}"/>
      <ac:txMk cp="1" len="69">
        <ac:context len="263" hash="2250336953"/>
      </ac:txMk>
    </ac:txMkLst>
    <p188:pos x="5388107" y="213362"/>
    <p188:txBody>
      <a:bodyPr/>
      <a:lstStyle/>
      <a:p>
        <a:r>
          <a:rPr lang="nb-NO"/>
          <a:t>Referat til sitat</a:t>
        </a:r>
      </a:p>
    </p188:txBody>
  </p188:cm>
</p188:cmLst>
</file>

<file path=ppt/comments/modernComment_105_9E5754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834803-1EF1-456E-B33C-2F3371201B74}" authorId="{4D929E56-FFA3-CFE1-C06C-43A4957FA35E}" created="2023-01-18T13:21:15.92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56523417" sldId="261"/>
      <ac:spMk id="3" creationId="{2B52BEA1-DF4A-604A-8CB8-2EB886B9D80D}"/>
      <ac:txMk cp="0" len="12">
        <ac:context len="232" hash="3855920948"/>
      </ac:txMk>
    </ac:txMkLst>
    <p188:pos x="1588106" y="218084"/>
    <p188:txBody>
      <a:bodyPr/>
      <a:lstStyle/>
      <a:p>
        <a:r>
          <a:rPr lang="nb-NO"/>
          <a:t>Kanskje sette inn en referanse ifht definisjon</a:t>
        </a:r>
      </a:p>
    </p188:txBody>
  </p188:cm>
  <p188:cm id="{7B08CF0C-98BD-4FF3-8B38-0FDCC684AE59}" authorId="{4D929E56-FFA3-CFE1-C06C-43A4957FA35E}" created="2023-01-18T13:25:27.8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656523417" sldId="261"/>
      <ac:spMk id="4" creationId="{327EFA57-D03A-A746-8E10-F4AFF26A9A65}"/>
      <ac:txMk cp="0" len="3">
        <ac:context len="4" hash="3020107"/>
      </ac:txMk>
    </ac:txMkLst>
    <p188:pos x="932906" y="215125"/>
    <p188:txBody>
      <a:bodyPr/>
      <a:lstStyle/>
      <a:p>
        <a:r>
          <a:rPr lang="nb-NO"/>
          <a:t>Hva med  å sette inn et bilde?</a:t>
        </a:r>
      </a:p>
    </p188:txBody>
  </p188:cm>
</p188:cmLst>
</file>

<file path=ppt/comments/modernComment_106_4E050F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AA280E-E68E-4F11-A657-CD06B53275A6}" authorId="{4D929E56-FFA3-CFE1-C06C-43A4957FA35E}" created="2023-01-18T13:29:06.80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08954455" sldId="262"/>
      <ac:spMk id="4" creationId="{9875336D-8C46-0E4E-9DF9-94FCE3BC651D}"/>
      <ac:txMk cp="39">
        <ac:context len="84" hash="2820338658"/>
      </ac:txMk>
    </ac:txMkLst>
    <p188:pos x="488350" y="723275"/>
    <p188:txBody>
      <a:bodyPr/>
      <a:lstStyle/>
      <a:p>
        <a:r>
          <a:rPr lang="nb-NO"/>
          <a:t>Fremheve de første bokstavene i</a:t>
        </a:r>
      </a:p>
    </p188:txBody>
  </p188:cm>
  <p188:cm id="{87956A32-FFAF-4E8F-87A3-57404D02FC60}" authorId="{4D929E56-FFA3-CFE1-C06C-43A4957FA35E}" created="2023-01-18T13:29:58.24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08954455" sldId="262"/>
      <ac:spMk id="3" creationId="{03F4B558-C54E-5F4A-84D0-3CAF14E763F4}"/>
      <ac:txMk cp="0" len="6">
        <ac:context len="11" hash="2591940759"/>
      </ac:txMk>
    </ac:txMkLst>
    <p188:pos x="1845600" y="213564"/>
    <p188:txBody>
      <a:bodyPr/>
      <a:lstStyle/>
      <a:p>
        <a:r>
          <a:rPr lang="nb-NO"/>
          <a:t>Referanse til smarte mål
Jeg foreslår at vi bytter ut noen av disse ViGØR bildene som er allerede godt brukt….</a:t>
        </a:r>
      </a:p>
    </p188:txBody>
  </p188:cm>
</p188:cmLst>
</file>

<file path=ppt/comments/modernComment_10A_6724EA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766BA1-ED11-43DE-A75D-B96B9FE344F2}" authorId="{4D929E56-FFA3-CFE1-C06C-43A4957FA35E}" created="2023-01-18T13:29:36.93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30472488" sldId="266"/>
      <ac:spMk id="4" creationId="{327EFA57-D03A-A746-8E10-F4AFF26A9A65}"/>
      <ac:txMk cp="8" len="10">
        <ac:context len="19" hash="2181382749"/>
      </ac:txMk>
    </ac:txMkLst>
    <p188:pos x="3596906" y="215125"/>
    <p188:txBody>
      <a:bodyPr/>
      <a:lstStyle/>
      <a:p>
        <a:r>
          <a:rPr lang="nb-NO"/>
          <a:t>Referanse?</a:t>
        </a:r>
      </a:p>
    </p188:txBody>
  </p188:cm>
</p188:cmLst>
</file>

<file path=ppt/comments/modernComment_115_A10FB7C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A4F375-AB0C-4463-95CC-8ACD43B28445}" authorId="{4D929E56-FFA3-CFE1-C06C-43A4957FA35E}" created="2023-01-18T13:26:46.76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02161868" sldId="277"/>
      <ac:spMk id="12" creationId="{00000000-0000-0000-0000-000000000000}"/>
      <ac:txMk cp="0" len="10">
        <ac:context len="11" hash="4074005783"/>
      </ac:txMk>
    </ac:txMkLst>
    <p188:pos x="1231527" y="219241"/>
    <p188:txBody>
      <a:bodyPr/>
      <a:lstStyle/>
      <a:p>
        <a:r>
          <a:rPr lang="nb-NO"/>
          <a:t>Mindre font størrelse enn hos de andre</a:t>
        </a:r>
      </a:p>
    </p188:txBody>
  </p188:cm>
  <p188:cm id="{ACC30795-1C14-412D-B1D0-8FC725825AE3}" authorId="{4D929E56-FFA3-CFE1-C06C-43A4957FA35E}" created="2023-01-18T13:27:56.82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702161868" sldId="277"/>
      <ac:spMk id="11" creationId="{00000000-0000-0000-0000-000000000000}"/>
      <ac:txMk cp="0" len="18">
        <ac:context len="20" hash="2013807355"/>
      </ac:txMk>
    </ac:txMkLst>
    <p188:pos x="970238" y="217337"/>
    <p188:txBody>
      <a:bodyPr/>
      <a:lstStyle/>
      <a:p>
        <a:r>
          <a:rPr lang="nb-NO"/>
          <a:t>Mindre font størrelse enn hos de andre</a:t>
        </a:r>
      </a:p>
    </p188:txBody>
  </p188:cm>
</p188:cmLst>
</file>

<file path=ppt/comments/modernComment_117_DC386D9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06E4AEB-9959-4E19-BD97-60E2A01471C3}" authorId="{4D929E56-FFA3-CFE1-C06C-43A4957FA35E}" created="2023-01-18T13:33:38.45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694685598" sldId="279"/>
      <ac:spMk id="2" creationId="{00000000-0000-0000-0000-000000000000}"/>
      <ac:txMk cp="0" len="11">
        <ac:context len="458" hash="977015422"/>
      </ac:txMk>
    </ac:txMkLst>
    <p188:pos x="1727559" y="214962"/>
    <p188:txBody>
      <a:bodyPr/>
      <a:lstStyle/>
      <a:p>
        <a:r>
          <a:rPr lang="nb-NO"/>
          <a:t>Referat til alle disse 3 punktene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8F82A-0D38-F04E-8057-DEF7D2ED60BA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0E602-0515-3F4A-8BEF-95F5669738B0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9393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0E602-0515-3F4A-8BEF-95F5669738B0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41630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7623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0080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11827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in a pool of water&#10;&#10;Description automatically generated">
            <a:extLst>
              <a:ext uri="{FF2B5EF4-FFF2-40B4-BE49-F238E27FC236}">
                <a16:creationId xmlns:a16="http://schemas.microsoft.com/office/drawing/2014/main" id="{BC2DF0C5-6257-EB4C-AA8D-196918DA1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24" r="800" b="12422"/>
          <a:stretch/>
        </p:blipFill>
        <p:spPr>
          <a:xfrm>
            <a:off x="0" y="0"/>
            <a:ext cx="12291237" cy="6858000"/>
          </a:xfrm>
          <a:prstGeom prst="rect">
            <a:avLst/>
          </a:prstGeom>
        </p:spPr>
      </p:pic>
      <p:pic>
        <p:nvPicPr>
          <p:cNvPr id="9" name="Picture 8" descr="A picture containing person, man, standing, woman&#10;&#10;Description automatically generated">
            <a:extLst>
              <a:ext uri="{FF2B5EF4-FFF2-40B4-BE49-F238E27FC236}">
                <a16:creationId xmlns:a16="http://schemas.microsoft.com/office/drawing/2014/main" id="{60F901AB-26E6-DA40-A407-BBC28083C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0042" b="6107"/>
          <a:stretch/>
        </p:blipFill>
        <p:spPr>
          <a:xfrm>
            <a:off x="-11073384" y="-7973568"/>
            <a:ext cx="12192000" cy="68749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3BF2A5-67BA-6645-B06B-607104310DAA}"/>
              </a:ext>
            </a:extLst>
          </p:cNvPr>
          <p:cNvSpPr/>
          <p:nvPr userDrawn="1"/>
        </p:nvSpPr>
        <p:spPr>
          <a:xfrm>
            <a:off x="0" y="-16935"/>
            <a:ext cx="12291237" cy="6874934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96B02-79B8-1641-B3A4-A631CA1E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TC Avant Garde Gothic Pro Medi" panose="020B0602020202020204" pitchFamily="34" charset="77"/>
              </a:defRPr>
            </a:lvl1pPr>
          </a:lstStyle>
          <a:p>
            <a:fld id="{ABEEF112-1545-0843-875A-3F049707D053}" type="datetimeFigureOut">
              <a:rPr lang="en-NO" smtClean="0"/>
              <a:pPr/>
              <a:t>01/26/2023</a:t>
            </a:fld>
            <a:endParaRPr lang="e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255F3-361C-6343-BA28-4E2E6A2F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TC Avant Garde Gothic Pro Medi" panose="020B0602020202020204" pitchFamily="34" charset="77"/>
              </a:defRPr>
            </a:lvl1pPr>
          </a:lstStyle>
          <a:p>
            <a:endParaRPr lang="e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3E0E1E-3AFC-A34F-AC89-1245185E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TC Avant Garde Gothic Pro Medi" panose="020B0602020202020204" pitchFamily="34" charset="77"/>
              </a:defRPr>
            </a:lvl1pPr>
          </a:lstStyle>
          <a:p>
            <a:fld id="{6ADF801B-33CA-9745-A98A-F5880831134A}" type="slidenum">
              <a:rPr lang="en-NO" smtClean="0"/>
              <a:pPr/>
              <a:t>‹#›</a:t>
            </a:fld>
            <a:endParaRPr lang="en-NO" dirty="0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EC53BE08-48A0-4541-AD00-CF8CADC57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11451" y="2749019"/>
            <a:ext cx="42767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8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4CC761-8982-054F-A0B4-D631FD08FA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C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3EBA88-5060-7343-BA5B-0B67C2A2F1D4}"/>
              </a:ext>
            </a:extLst>
          </p:cNvPr>
          <p:cNvSpPr/>
          <p:nvPr userDrawn="1"/>
        </p:nvSpPr>
        <p:spPr>
          <a:xfrm>
            <a:off x="163551" y="170985"/>
            <a:ext cx="11850029" cy="6512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371179-55BB-6B47-ACB4-5EE2E363CF95}"/>
              </a:ext>
            </a:extLst>
          </p:cNvPr>
          <p:cNvCxnSpPr/>
          <p:nvPr userDrawn="1"/>
        </p:nvCxnSpPr>
        <p:spPr>
          <a:xfrm>
            <a:off x="374904" y="6307261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41D18B-65E4-E64B-9920-FD39508EB417}"/>
              </a:ext>
            </a:extLst>
          </p:cNvPr>
          <p:cNvCxnSpPr/>
          <p:nvPr userDrawn="1"/>
        </p:nvCxnSpPr>
        <p:spPr>
          <a:xfrm>
            <a:off x="7129272" y="6305783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2ED812-E084-4E4C-8167-CADF13A251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72" y="479238"/>
            <a:ext cx="4654296" cy="5388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C31D252-CB6F-8D4A-B34B-DFB0B1B95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79425"/>
            <a:ext cx="6284913" cy="736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ITC Avant Garde Gothic Pro Medi" panose="020B0602020202020204" pitchFamily="34" charset="77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NO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3F98C76-6AB7-714B-B5BF-C566FFD1341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425" y="1331913"/>
            <a:ext cx="6284913" cy="45354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NO" dirty="0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6735325B-11AB-425A-B0FA-5AC2CE6261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63119" y="6087487"/>
            <a:ext cx="1465761" cy="4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7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A0B5F-8A8C-B844-9F84-DD23E46D37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66A25-A8B7-E141-8F69-1CEBF14F66B2}"/>
              </a:ext>
            </a:extLst>
          </p:cNvPr>
          <p:cNvCxnSpPr/>
          <p:nvPr userDrawn="1"/>
        </p:nvCxnSpPr>
        <p:spPr>
          <a:xfrm>
            <a:off x="374904" y="6307261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8DC2F9-B4FA-2245-9F43-B472A28EAB8E}"/>
              </a:ext>
            </a:extLst>
          </p:cNvPr>
          <p:cNvCxnSpPr/>
          <p:nvPr userDrawn="1"/>
        </p:nvCxnSpPr>
        <p:spPr>
          <a:xfrm>
            <a:off x="7129272" y="6305783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FF0DF33-EDF1-B942-ABAD-FC4661FB5D59}"/>
              </a:ext>
            </a:extLst>
          </p:cNvPr>
          <p:cNvSpPr/>
          <p:nvPr userDrawn="1"/>
        </p:nvSpPr>
        <p:spPr>
          <a:xfrm>
            <a:off x="6096001" y="1393805"/>
            <a:ext cx="6096000" cy="4003818"/>
          </a:xfrm>
          <a:prstGeom prst="rect">
            <a:avLst/>
          </a:prstGeom>
          <a:solidFill>
            <a:srgbClr val="447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A6E3E3-F832-6A47-8EF7-B3071241FE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1579563"/>
            <a:ext cx="5646738" cy="3578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NO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BF3AD48-BD08-5142-B119-2212D7CAC2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893" y="1926456"/>
            <a:ext cx="5673024" cy="347116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D8DC21B-01A6-CC4A-9847-869C030959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94" y="1393804"/>
            <a:ext cx="5673022" cy="43499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ITC Avant Garde Gothic Pro Medi" panose="020B0602020202020204" pitchFamily="34" charset="77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NO" dirty="0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034D5D35-4EAF-4A56-82CE-D541597533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63119" y="6087487"/>
            <a:ext cx="1465761" cy="4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73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70EE9F-EF17-9A4A-8241-1D3B049388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DAF84-F59A-3243-9858-AF00E041A1AC}"/>
              </a:ext>
            </a:extLst>
          </p:cNvPr>
          <p:cNvSpPr/>
          <p:nvPr userDrawn="1"/>
        </p:nvSpPr>
        <p:spPr>
          <a:xfrm>
            <a:off x="0" y="0"/>
            <a:ext cx="5788241" cy="6858000"/>
          </a:xfrm>
          <a:prstGeom prst="rect">
            <a:avLst/>
          </a:prstGeom>
          <a:solidFill>
            <a:srgbClr val="4470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D342FF-7292-404D-93DB-195E58F12472}"/>
              </a:ext>
            </a:extLst>
          </p:cNvPr>
          <p:cNvSpPr/>
          <p:nvPr userDrawn="1"/>
        </p:nvSpPr>
        <p:spPr>
          <a:xfrm>
            <a:off x="0" y="1706732"/>
            <a:ext cx="12192000" cy="3444536"/>
          </a:xfrm>
          <a:prstGeom prst="rect">
            <a:avLst/>
          </a:prstGeom>
          <a:solidFill>
            <a:srgbClr val="8AC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DB5321-87F2-E44A-B075-51E4C6AD6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3538" y="2041525"/>
            <a:ext cx="5476875" cy="48164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NO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34BBC16D-C266-4041-94C7-6C38BE0C56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434436"/>
            <a:ext cx="5788241" cy="736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ITC Avant Garde Gothic Pro Medi" panose="020B0602020202020204" pitchFamily="34" charset="77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4D2C59-3614-794D-AA69-9697E8F6010F}"/>
              </a:ext>
            </a:extLst>
          </p:cNvPr>
          <p:cNvCxnSpPr/>
          <p:nvPr userDrawn="1"/>
        </p:nvCxnSpPr>
        <p:spPr>
          <a:xfrm>
            <a:off x="7129272" y="6305783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1B67106-20FD-3C40-8664-0552230D5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9650" y="2041525"/>
            <a:ext cx="4524375" cy="28321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148117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B6AE7A0-4672-8D40-BBF6-4B74B7B27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8CE41E-9C6A-D541-89A2-8B59C1073BCA}"/>
              </a:ext>
            </a:extLst>
          </p:cNvPr>
          <p:cNvCxnSpPr>
            <a:cxnSpLocks/>
          </p:cNvCxnSpPr>
          <p:nvPr userDrawn="1"/>
        </p:nvCxnSpPr>
        <p:spPr>
          <a:xfrm>
            <a:off x="7129272" y="6305783"/>
            <a:ext cx="4654296" cy="0"/>
          </a:xfrm>
          <a:prstGeom prst="line">
            <a:avLst/>
          </a:prstGeom>
          <a:ln w="9525">
            <a:solidFill>
              <a:srgbClr val="4470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1648862-B7EE-C64C-9915-46CCB98C5B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859041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ikonet for å legge til et bilde</a:t>
            </a:r>
            <a:endParaRPr lang="en-NO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573DFD4A-1F82-9642-9E23-D7A8D8E3CA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4915" y="1257066"/>
            <a:ext cx="6608653" cy="461033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NO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00A4DF7C-0345-254B-9CC6-974184500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74915" y="349480"/>
            <a:ext cx="6608653" cy="73660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/>
                </a:solidFill>
                <a:latin typeface="ITC Avant Garde Gothic Pro Medi" panose="020B0602020202020204" pitchFamily="34" charset="77"/>
              </a:defRPr>
            </a:lvl1pPr>
          </a:lstStyle>
          <a:p>
            <a:pPr lvl="0"/>
            <a:r>
              <a:rPr lang="en-GB" dirty="0"/>
              <a:t>TITLE GOES HERE</a:t>
            </a:r>
            <a:endParaRPr lang="en-NO" dirty="0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92A04A60-FB22-4D55-9887-C3637C25A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355403" y="6087487"/>
            <a:ext cx="1465761" cy="4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4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0131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219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1642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876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199470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1712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50341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17961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EF112-1545-0843-875A-3F049707D053}" type="datetimeFigureOut">
              <a:rPr lang="en-NO" smtClean="0"/>
              <a:t>01/26/2023</a:t>
            </a:fld>
            <a:endParaRPr lang="e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801B-33CA-9745-A98A-F5880831134A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40816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2_D2216D0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7_DC386D9E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5_9E57549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5_A10FB7CC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6_4E050F5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A_6724EA2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73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CE5292-2325-1749-9C5F-5BD6E45D2D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5317" y="1431758"/>
            <a:ext cx="5990977" cy="3994483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20D4DA4-DA8E-A74B-80BF-DDBEE6215A27}"/>
              </a:ext>
            </a:extLst>
          </p:cNvPr>
          <p:cNvSpPr txBox="1">
            <a:spLocks/>
          </p:cNvSpPr>
          <p:nvPr/>
        </p:nvSpPr>
        <p:spPr>
          <a:xfrm>
            <a:off x="405705" y="865701"/>
            <a:ext cx="5104757" cy="433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ITC Avant Garde Gothic Pro Medi" panose="020B0602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O" sz="3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50400A1-E497-2949-BF17-A5E6B2D212EE}"/>
              </a:ext>
            </a:extLst>
          </p:cNvPr>
          <p:cNvSpPr txBox="1">
            <a:spLocks/>
          </p:cNvSpPr>
          <p:nvPr/>
        </p:nvSpPr>
        <p:spPr>
          <a:xfrm>
            <a:off x="405706" y="1542661"/>
            <a:ext cx="5104757" cy="43480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Bookmania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sz="2000" dirty="0">
              <a:latin typeface="Barlow" pitchFamily="2" charset="77"/>
            </a:endParaRPr>
          </a:p>
          <a:p>
            <a:endParaRPr lang="en-NO" sz="2000" dirty="0">
              <a:latin typeface="Barlow" pitchFamily="2" charset="77"/>
            </a:endParaRPr>
          </a:p>
        </p:txBody>
      </p:sp>
      <p:sp>
        <p:nvSpPr>
          <p:cNvPr id="2" name="TekstSylinder 1"/>
          <p:cNvSpPr txBox="1"/>
          <p:nvPr/>
        </p:nvSpPr>
        <p:spPr>
          <a:xfrm>
            <a:off x="405706" y="1542661"/>
            <a:ext cx="53011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Barlow" pitchFamily="2" charset="77"/>
              </a:rPr>
              <a:t>Støtte, oppmuntring og ros (fra andre) styrker den indre motivasjonen.</a:t>
            </a:r>
          </a:p>
          <a:p>
            <a:endParaRPr lang="nb-NO" dirty="0">
              <a:latin typeface="Barlow" pitchFamily="2" charset="77"/>
            </a:endParaRPr>
          </a:p>
          <a:p>
            <a:r>
              <a:rPr lang="nb-NO" dirty="0">
                <a:latin typeface="Barlow" pitchFamily="2" charset="77"/>
              </a:rPr>
              <a:t>Opplevelsen av å (selv) mestre styrker den indre motivasjonen.</a:t>
            </a:r>
          </a:p>
          <a:p>
            <a:endParaRPr lang="nb-NO" dirty="0">
              <a:latin typeface="Barlow" pitchFamily="2" charset="77"/>
            </a:endParaRPr>
          </a:p>
          <a:p>
            <a:r>
              <a:rPr lang="nb-NO" dirty="0">
                <a:latin typeface="Barlow" pitchFamily="2" charset="77"/>
              </a:rPr>
              <a:t>Opplevelsen av å få til styrker mestringstroen, og kan være overførbar til andre situasjoner.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907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C4C82-8037-0F4E-805B-576F7401D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29271" y="1331912"/>
            <a:ext cx="4842011" cy="4535487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nb-NO" sz="2000" dirty="0">
                <a:latin typeface="Barlow" pitchFamily="2" charset="77"/>
              </a:rPr>
              <a:t>Mestring handler om </a:t>
            </a:r>
            <a:r>
              <a:rPr lang="nb-NO" sz="2000" i="1" dirty="0">
                <a:latin typeface="Barlow" pitchFamily="2" charset="77"/>
              </a:rPr>
              <a:t>hvordan</a:t>
            </a:r>
            <a:r>
              <a:rPr lang="nb-NO" sz="2000" dirty="0">
                <a:latin typeface="Barlow" pitchFamily="2" charset="77"/>
              </a:rPr>
              <a:t> folk møter problemer, stress og utfordringer</a:t>
            </a:r>
            <a:br>
              <a:rPr lang="nb-NO" sz="2000" dirty="0">
                <a:latin typeface="Barlow" pitchFamily="2" charset="77"/>
              </a:rPr>
            </a:br>
            <a:endParaRPr lang="nb-NO" sz="2000" dirty="0">
              <a:latin typeface="Barlow" pitchFamily="2" charset="77"/>
            </a:endParaRPr>
          </a:p>
          <a:p>
            <a:pPr>
              <a:lnSpc>
                <a:spcPct val="100000"/>
              </a:lnSpc>
            </a:pPr>
            <a:r>
              <a:rPr lang="nb-NO" sz="2000" dirty="0">
                <a:latin typeface="Barlow" pitchFamily="2" charset="77"/>
              </a:rPr>
              <a:t>Aktive mestringsstrategier</a:t>
            </a:r>
          </a:p>
          <a:p>
            <a:pPr>
              <a:lnSpc>
                <a:spcPct val="100000"/>
              </a:lnSpc>
            </a:pPr>
            <a:r>
              <a:rPr lang="nb-NO" sz="2000" dirty="0">
                <a:latin typeface="Barlow" pitchFamily="2" charset="77"/>
              </a:rPr>
              <a:t>Passive mestringsstrategier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000" dirty="0">
              <a:latin typeface="Barlow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2000" dirty="0">
                <a:latin typeface="Barlow" pitchFamily="2" charset="77"/>
              </a:rPr>
              <a:t>Mestringsstrategier er tankemessige og konkrete handlinger som brukes for å få til noe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000" dirty="0">
              <a:latin typeface="Barlow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nb-NO" sz="2000" dirty="0">
              <a:latin typeface="Barlow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en-NO" sz="2000" dirty="0">
              <a:latin typeface="Barlow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39EB79-146A-FE4F-9E92-C068D71103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Mestring</a:t>
            </a:r>
            <a:endParaRPr lang="en-NO" sz="3600" dirty="0"/>
          </a:p>
        </p:txBody>
      </p:sp>
      <p:pic>
        <p:nvPicPr>
          <p:cNvPr id="6" name="Picture Placeholder 5" descr="A person sitting on a table&#10;&#10;Description automatically generated">
            <a:extLst>
              <a:ext uri="{FF2B5EF4-FFF2-40B4-BE49-F238E27FC236}">
                <a16:creationId xmlns:a16="http://schemas.microsoft.com/office/drawing/2014/main" id="{665AE4CF-6EFB-D24E-84B3-B39558260A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786" r="37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441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man, young, riding&#10;&#10;Description automatically generated">
            <a:extLst>
              <a:ext uri="{FF2B5EF4-FFF2-40B4-BE49-F238E27FC236}">
                <a16:creationId xmlns:a16="http://schemas.microsoft.com/office/drawing/2014/main" id="{0664A964-B4AC-AC48-BAEC-34870386E7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957" b="295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DCCB0-74A0-514E-923E-4A06C3176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2293" y="1737838"/>
            <a:ext cx="6608653" cy="3054597"/>
          </a:xfrm>
        </p:spPr>
        <p:txBody>
          <a:bodyPr>
            <a:noAutofit/>
          </a:bodyPr>
          <a:lstStyle/>
          <a:p>
            <a:r>
              <a:rPr lang="nb-NO" sz="2000" dirty="0">
                <a:latin typeface="Barlow" panose="00000500000000000000" pitchFamily="2" charset="0"/>
              </a:rPr>
              <a:t>«Troen på at man er i stand til å få til en bestemt oppgave/situasjon»</a:t>
            </a:r>
          </a:p>
          <a:p>
            <a:endParaRPr lang="nb-NO" sz="2000" dirty="0">
              <a:latin typeface="Barlow" panose="00000500000000000000" pitchFamily="2" charset="0"/>
            </a:endParaRPr>
          </a:p>
          <a:p>
            <a:r>
              <a:rPr lang="nb-NO" sz="2000" dirty="0">
                <a:latin typeface="Barlow" panose="00000500000000000000" pitchFamily="2" charset="0"/>
              </a:rPr>
              <a:t>- Jo mindre mestringstroen er, jo mindre motivert blir vi også til å utføre oppgaven. Har man derimot en høy mestringstro er motivasjonen på topp og man gleder seg til å ta fatt på oppgaven</a:t>
            </a:r>
          </a:p>
          <a:p>
            <a:endParaRPr lang="en-NO" sz="2000" dirty="0">
              <a:latin typeface="Barlow" panose="00000500000000000000" pitchFamily="2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282293" y="712251"/>
            <a:ext cx="4727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latin typeface="ITC Avant Garde Gothic Pro Medi"/>
              </a:rPr>
              <a:t>Mestringstro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415F3F-3A56-3077-A8BF-54142B610786}"/>
              </a:ext>
            </a:extLst>
          </p:cNvPr>
          <p:cNvSpPr txBox="1"/>
          <p:nvPr/>
        </p:nvSpPr>
        <p:spPr>
          <a:xfrm>
            <a:off x="10794999" y="6408614"/>
            <a:ext cx="1094154" cy="3175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cs typeface="Calibri"/>
              </a:rPr>
              <a:t>mestring.no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5405961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/>
          <p:cNvSpPr>
            <a:spLocks noGrp="1"/>
          </p:cNvSpPr>
          <p:nvPr>
            <p:ph type="body" sz="quarter" idx="10"/>
          </p:nvPr>
        </p:nvSpPr>
        <p:spPr>
          <a:xfrm>
            <a:off x="2110041" y="1469838"/>
            <a:ext cx="7523815" cy="3885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>
                <a:latin typeface="Barlow" panose="00000500000000000000" pitchFamily="2" charset="0"/>
              </a:rPr>
              <a:t>Empowerment – egenkraftmobilisering</a:t>
            </a:r>
            <a:br>
              <a:rPr lang="nb-NO" sz="2000" dirty="0">
                <a:latin typeface="Barlow" panose="00000500000000000000" pitchFamily="2" charset="0"/>
              </a:rPr>
            </a:br>
            <a:r>
              <a:rPr lang="nb-NO" sz="2000" dirty="0">
                <a:latin typeface="Barlow" panose="00000500000000000000" pitchFamily="2" charset="0"/>
              </a:rPr>
              <a:t>- </a:t>
            </a:r>
            <a:r>
              <a:rPr lang="nb-NO" sz="1600" dirty="0">
                <a:latin typeface="Barlow" panose="00000500000000000000" pitchFamily="2" charset="0"/>
              </a:rPr>
              <a:t>en prosess som setter folk i stand til økt selvbestemmelse over faktorer som </a:t>
            </a:r>
            <a:r>
              <a:rPr lang="nb-NO" sz="1600" dirty="0" err="1">
                <a:latin typeface="Barlow" panose="00000500000000000000" pitchFamily="2" charset="0"/>
              </a:rPr>
              <a:t>påvirker</a:t>
            </a:r>
            <a:r>
              <a:rPr lang="nb-NO" sz="1600" dirty="0">
                <a:latin typeface="Barlow" panose="00000500000000000000" pitchFamily="2" charset="0"/>
              </a:rPr>
              <a:t> deres helse</a:t>
            </a:r>
          </a:p>
          <a:p>
            <a:pPr marL="0" indent="0">
              <a:buNone/>
            </a:pPr>
            <a:endParaRPr lang="nb-NO" sz="2000" dirty="0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nb-NO" sz="2000" dirty="0">
                <a:latin typeface="Barlow" panose="00000500000000000000" pitchFamily="2" charset="0"/>
              </a:rPr>
              <a:t>Brukermedvirkning</a:t>
            </a:r>
            <a:br>
              <a:rPr lang="nb-NO" sz="2000" dirty="0">
                <a:latin typeface="Barlow" panose="00000500000000000000" pitchFamily="2" charset="0"/>
              </a:rPr>
            </a:br>
            <a:r>
              <a:rPr lang="nb-NO" sz="2000" dirty="0">
                <a:latin typeface="Barlow" panose="00000500000000000000" pitchFamily="2" charset="0"/>
              </a:rPr>
              <a:t>- </a:t>
            </a:r>
            <a:r>
              <a:rPr lang="nb-NO" sz="1600" dirty="0">
                <a:latin typeface="Barlow" panose="00000500000000000000" pitchFamily="2" charset="0"/>
              </a:rPr>
              <a:t>brukere tar del i egen rehabilitering, gjennom et likestilt samarbeid med fagpersoner i planlegging, gjennomføring, evaluering og beslutningsprosesser</a:t>
            </a:r>
          </a:p>
          <a:p>
            <a:pPr marL="0" indent="0">
              <a:buNone/>
            </a:pPr>
            <a:endParaRPr lang="nb-NO" sz="2000" dirty="0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nb-NO" sz="2000" dirty="0">
                <a:latin typeface="Barlow" panose="00000500000000000000" pitchFamily="2" charset="0"/>
              </a:rPr>
              <a:t>Helsekompetanse</a:t>
            </a:r>
            <a:br>
              <a:rPr lang="nb-NO" sz="2000" dirty="0">
                <a:latin typeface="Barlow" panose="00000500000000000000" pitchFamily="2" charset="0"/>
              </a:rPr>
            </a:br>
            <a:r>
              <a:rPr lang="nb-NO" sz="2000" dirty="0">
                <a:latin typeface="Barlow" panose="00000500000000000000" pitchFamily="2" charset="0"/>
              </a:rPr>
              <a:t>- </a:t>
            </a:r>
            <a:r>
              <a:rPr lang="nb-NO" sz="1600" dirty="0">
                <a:latin typeface="Barlow" panose="00000500000000000000" pitchFamily="2" charset="0"/>
              </a:rPr>
              <a:t>er personers evne til å forstå, vurdere og anvende helseinformasjon for å kunne treffe gode beslutninger relatert til egen helse</a:t>
            </a:r>
          </a:p>
          <a:p>
            <a:pPr marL="0" indent="0">
              <a:buNone/>
            </a:pPr>
            <a:endParaRPr lang="nb-NO" sz="2000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68559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653143" y="1257066"/>
            <a:ext cx="11130425" cy="4610334"/>
          </a:xfrm>
        </p:spPr>
        <p:txBody>
          <a:bodyPr/>
          <a:lstStyle/>
          <a:p>
            <a:r>
              <a:rPr lang="nb-NO" sz="2400" dirty="0"/>
              <a:t>SOC, </a:t>
            </a:r>
            <a:r>
              <a:rPr lang="nb-NO" sz="2400" dirty="0" err="1"/>
              <a:t>sense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coherence</a:t>
            </a:r>
            <a:r>
              <a:rPr lang="nb-NO" sz="2400" dirty="0"/>
              <a:t>, opplevelse av sammenheng</a:t>
            </a:r>
          </a:p>
          <a:p>
            <a:r>
              <a:rPr lang="nb-NO" sz="2400" dirty="0"/>
              <a:t>Alle de tre dimensjonene (</a:t>
            </a:r>
            <a:r>
              <a:rPr lang="nb-NO" sz="2400" dirty="0" err="1"/>
              <a:t>begripelighet</a:t>
            </a:r>
            <a:r>
              <a:rPr lang="nb-NO" sz="2400" dirty="0"/>
              <a:t>, </a:t>
            </a:r>
            <a:r>
              <a:rPr lang="nb-NO" sz="2400" dirty="0" err="1"/>
              <a:t>håndterbarhet</a:t>
            </a:r>
            <a:r>
              <a:rPr lang="nb-NO" sz="2400" dirty="0"/>
              <a:t> og mening) er i et gjensidig samspill.</a:t>
            </a:r>
          </a:p>
          <a:p>
            <a:r>
              <a:rPr lang="nb-NO" sz="2400" dirty="0"/>
              <a:t>Men den viktigste er meningsfaktoren, som er følelses- og motivasjonsfaktoren. Den er drivkraften i livet. Med denne menes en tilbøyelighet til å skape struktur og til å søke etter ressurser. Dermed vil forståelse og </a:t>
            </a:r>
            <a:r>
              <a:rPr lang="nb-NO" sz="2400" dirty="0" err="1"/>
              <a:t>håndterbarhet</a:t>
            </a:r>
            <a:r>
              <a:rPr lang="nb-NO" sz="2400" dirty="0"/>
              <a:t> også bli styrket.</a:t>
            </a:r>
          </a:p>
          <a:p>
            <a:r>
              <a:rPr lang="nb-NO" sz="2400" dirty="0"/>
              <a:t>Teorien vektlegger fire områder i menneskers liv som en må investere i for ikke å tape ressurser og mening over tid: Indre følelser, sosiale relasjoner, hovedaktiviteter og eksistensielle spørsmål (</a:t>
            </a:r>
            <a:r>
              <a:rPr lang="nb-NO" sz="2400" dirty="0" err="1"/>
              <a:t>Antonovsky</a:t>
            </a:r>
            <a:r>
              <a:rPr lang="nb-NO" sz="2400" dirty="0"/>
              <a:t>, 1987). Synnøve sin «</a:t>
            </a:r>
            <a:r>
              <a:rPr lang="nb-NO" sz="2400" dirty="0" err="1"/>
              <a:t>sweet</a:t>
            </a:r>
            <a:r>
              <a:rPr lang="nb-NO" sz="2400" dirty="0"/>
              <a:t> spot»</a:t>
            </a:r>
          </a:p>
          <a:p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>
          <a:xfrm>
            <a:off x="2914028" y="422959"/>
            <a:ext cx="6608653" cy="736600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73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858897" y="1765958"/>
            <a:ext cx="100502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400" b="1" dirty="0">
                <a:latin typeface="Barlow" panose="00000500000000000000" pitchFamily="2" charset="0"/>
              </a:rPr>
              <a:t>3M: </a:t>
            </a:r>
            <a:r>
              <a:rPr lang="nb-NO" sz="5400" b="1" dirty="0" smtClean="0">
                <a:latin typeface="Barlow" panose="00000500000000000000" pitchFamily="2" charset="0"/>
              </a:rPr>
              <a:t/>
            </a:r>
            <a:br>
              <a:rPr lang="nb-NO" sz="5400" b="1" dirty="0" smtClean="0">
                <a:latin typeface="Barlow" panose="00000500000000000000" pitchFamily="2" charset="0"/>
              </a:rPr>
            </a:br>
            <a:r>
              <a:rPr lang="nb-NO" sz="5400" b="1" dirty="0" smtClean="0">
                <a:latin typeface="Barlow" panose="00000500000000000000" pitchFamily="2" charset="0"/>
              </a:rPr>
              <a:t/>
            </a:r>
            <a:br>
              <a:rPr lang="nb-NO" sz="5400" b="1" dirty="0" smtClean="0">
                <a:latin typeface="Barlow" panose="00000500000000000000" pitchFamily="2" charset="0"/>
              </a:rPr>
            </a:br>
            <a:r>
              <a:rPr lang="nb-NO" sz="5400" b="1" dirty="0" smtClean="0">
                <a:latin typeface="Barlow" panose="00000500000000000000" pitchFamily="2" charset="0"/>
              </a:rPr>
              <a:t>Mål</a:t>
            </a:r>
            <a:r>
              <a:rPr lang="nb-NO" sz="5400" b="1" dirty="0">
                <a:latin typeface="Barlow" panose="00000500000000000000" pitchFamily="2" charset="0"/>
              </a:rPr>
              <a:t>, </a:t>
            </a:r>
            <a:r>
              <a:rPr lang="nb-NO" sz="5400" b="1" dirty="0" smtClean="0">
                <a:latin typeface="Barlow" panose="00000500000000000000" pitchFamily="2" charset="0"/>
              </a:rPr>
              <a:t/>
            </a:r>
            <a:br>
              <a:rPr lang="nb-NO" sz="5400" b="1" dirty="0" smtClean="0">
                <a:latin typeface="Barlow" panose="00000500000000000000" pitchFamily="2" charset="0"/>
              </a:rPr>
            </a:br>
            <a:r>
              <a:rPr lang="nb-NO" sz="5400" b="1" dirty="0" smtClean="0">
                <a:latin typeface="Barlow" panose="00000500000000000000" pitchFamily="2" charset="0"/>
              </a:rPr>
              <a:t>Motivasjon </a:t>
            </a:r>
            <a:r>
              <a:rPr lang="nb-NO" sz="5400" b="1" dirty="0">
                <a:latin typeface="Barlow" panose="00000500000000000000" pitchFamily="2" charset="0"/>
              </a:rPr>
              <a:t>og </a:t>
            </a:r>
            <a:r>
              <a:rPr lang="nb-NO" sz="5400" b="1" dirty="0" smtClean="0">
                <a:latin typeface="Barlow" panose="00000500000000000000" pitchFamily="2" charset="0"/>
              </a:rPr>
              <a:t/>
            </a:r>
            <a:br>
              <a:rPr lang="nb-NO" sz="5400" b="1" dirty="0" smtClean="0">
                <a:latin typeface="Barlow" panose="00000500000000000000" pitchFamily="2" charset="0"/>
              </a:rPr>
            </a:br>
            <a:r>
              <a:rPr lang="nb-NO" sz="5400" b="1" dirty="0" smtClean="0">
                <a:latin typeface="Barlow" panose="00000500000000000000" pitchFamily="2" charset="0"/>
              </a:rPr>
              <a:t>Mestring</a:t>
            </a:r>
            <a:endParaRPr lang="nb-NO" sz="5400" b="1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07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00" y="1968880"/>
            <a:ext cx="5310076" cy="3316351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891" y="1968880"/>
            <a:ext cx="2548349" cy="331635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9026" y="1968879"/>
            <a:ext cx="2411125" cy="3316352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624500" y="535459"/>
            <a:ext cx="560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 err="1" smtClean="0">
                <a:latin typeface="ITC Avant Garde Pro Md" panose="020B0602020202020204" pitchFamily="34" charset="0"/>
              </a:rPr>
              <a:t>Nevroplastisitet</a:t>
            </a:r>
            <a:endParaRPr lang="nb-NO" sz="3600" dirty="0">
              <a:latin typeface="ITC Avant Garde Pro Md" panose="020B06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62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B998124B-1EE7-DE81-905C-EE01D178FB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1" r="151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2BEA1-DF4A-604A-8CB8-2EB886B9D8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894" y="1949116"/>
            <a:ext cx="5673024" cy="3453201"/>
          </a:xfrm>
        </p:spPr>
        <p:txBody>
          <a:bodyPr>
            <a:normAutofit/>
          </a:bodyPr>
          <a:lstStyle/>
          <a:p>
            <a:r>
              <a:rPr lang="nb-NO" sz="2000" dirty="0">
                <a:latin typeface="Barlow" pitchFamily="2" charset="77"/>
              </a:rPr>
              <a:t>Definisjon: «En klar formulert tanke, ide eller intensjon om en ønsket framtidig tilstand eller sluttprodukt»</a:t>
            </a:r>
          </a:p>
          <a:p>
            <a:r>
              <a:rPr lang="nb-NO" sz="2000" dirty="0">
                <a:latin typeface="Barlow" pitchFamily="2" charset="77"/>
              </a:rPr>
              <a:t>Plan, strategi og tiltak er det du faktisk gjør (for å oppnå målet)</a:t>
            </a:r>
          </a:p>
          <a:p>
            <a:pPr marL="0" indent="0">
              <a:buNone/>
            </a:pPr>
            <a:endParaRPr lang="nb-NO" sz="2000" dirty="0">
              <a:latin typeface="Barlow" pitchFamily="2" charset="77"/>
            </a:endParaRPr>
          </a:p>
          <a:p>
            <a:pPr marL="0" indent="0">
              <a:buNone/>
            </a:pPr>
            <a:r>
              <a:rPr lang="nb-NO" sz="2000" dirty="0">
                <a:latin typeface="Barlow" pitchFamily="2" charset="77"/>
              </a:rPr>
              <a:t>Kan deles inn i :</a:t>
            </a:r>
          </a:p>
          <a:p>
            <a:r>
              <a:rPr lang="nb-NO" sz="2000" dirty="0" err="1">
                <a:latin typeface="Barlow" pitchFamily="2" charset="77"/>
              </a:rPr>
              <a:t>Helmål</a:t>
            </a:r>
            <a:r>
              <a:rPr lang="nb-NO" sz="2000" dirty="0">
                <a:latin typeface="Barlow" pitchFamily="2" charset="77"/>
              </a:rPr>
              <a:t> (Visjon, ønskedrøm)</a:t>
            </a:r>
          </a:p>
          <a:p>
            <a:r>
              <a:rPr lang="nb-NO" sz="2000" dirty="0">
                <a:latin typeface="Barlow" pitchFamily="2" charset="77"/>
              </a:rPr>
              <a:t>Delmål</a:t>
            </a:r>
          </a:p>
          <a:p>
            <a:endParaRPr lang="en-NO" sz="2000" dirty="0">
              <a:latin typeface="Barlow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EFA57-D03A-A746-8E10-F4AFF26A9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894" y="1347275"/>
            <a:ext cx="5673022" cy="434996"/>
          </a:xfrm>
        </p:spPr>
        <p:txBody>
          <a:bodyPr>
            <a:noAutofit/>
          </a:bodyPr>
          <a:lstStyle/>
          <a:p>
            <a:r>
              <a:rPr lang="nb-NO" sz="3600" dirty="0"/>
              <a:t>Mål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A6371B-EB28-D7DC-D136-4A3C50846416}"/>
              </a:ext>
            </a:extLst>
          </p:cNvPr>
          <p:cNvSpPr txBox="1"/>
          <p:nvPr/>
        </p:nvSpPr>
        <p:spPr>
          <a:xfrm>
            <a:off x="390524" y="6353174"/>
            <a:ext cx="277216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cs typeface="Calibri"/>
              </a:rPr>
              <a:t>no.wikipedia.org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652341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2"/>
          </p:nvPr>
        </p:nvSpPr>
        <p:spPr>
          <a:xfrm>
            <a:off x="283893" y="1420586"/>
            <a:ext cx="5673024" cy="397703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nb-NO" sz="2400" i="1" dirty="0" err="1">
                <a:latin typeface="Barlow" panose="00000500000000000000" pitchFamily="2" charset="0"/>
              </a:rPr>
              <a:t>En</a:t>
            </a:r>
            <a:r>
              <a:rPr lang="en-US" altLang="nb-NO" sz="2400" i="1" dirty="0">
                <a:latin typeface="Barlow" panose="00000500000000000000" pitchFamily="2" charset="0"/>
              </a:rPr>
              <a:t> god </a:t>
            </a:r>
            <a:r>
              <a:rPr lang="en-US" altLang="nb-NO" sz="2400" i="1" dirty="0" err="1">
                <a:latin typeface="Barlow" panose="00000500000000000000" pitchFamily="2" charset="0"/>
              </a:rPr>
              <a:t>visjon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skal</a:t>
            </a:r>
            <a:r>
              <a:rPr lang="en-US" altLang="nb-NO" sz="2400" i="1" dirty="0">
                <a:latin typeface="Barlow" panose="00000500000000000000" pitchFamily="2" charset="0"/>
              </a:rPr>
              <a:t> i </a:t>
            </a:r>
            <a:r>
              <a:rPr lang="en-US" altLang="nb-NO" sz="2400" i="1" dirty="0" err="1">
                <a:latin typeface="Barlow" panose="00000500000000000000" pitchFamily="2" charset="0"/>
              </a:rPr>
              <a:t>seg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selv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gi</a:t>
            </a:r>
            <a:endParaRPr lang="en-US" altLang="nb-NO" sz="2400" i="1" dirty="0">
              <a:latin typeface="Barlow" panose="00000500000000000000" pitchFamily="2" charset="0"/>
            </a:endParaRPr>
          </a:p>
          <a:p>
            <a:pPr algn="ctr">
              <a:buNone/>
            </a:pPr>
            <a:r>
              <a:rPr lang="en-US" altLang="nb-NO" sz="2400" i="1" dirty="0">
                <a:latin typeface="Barlow" panose="00000500000000000000" pitchFamily="2" charset="0"/>
              </a:rPr>
              <a:t>positive </a:t>
            </a:r>
            <a:r>
              <a:rPr lang="en-US" altLang="nb-NO" sz="2400" i="1" dirty="0" err="1">
                <a:latin typeface="Barlow" panose="00000500000000000000" pitchFamily="2" charset="0"/>
              </a:rPr>
              <a:t>følelser</a:t>
            </a:r>
            <a:r>
              <a:rPr lang="en-US" altLang="nb-NO" sz="2400" i="1" dirty="0">
                <a:latin typeface="Barlow" panose="00000500000000000000" pitchFamily="2" charset="0"/>
              </a:rPr>
              <a:t>, </a:t>
            </a:r>
            <a:r>
              <a:rPr lang="en-US" altLang="nb-NO" sz="2400" i="1" dirty="0" err="1">
                <a:latin typeface="Barlow" panose="00000500000000000000" pitchFamily="2" charset="0"/>
              </a:rPr>
              <a:t>inspirasjon</a:t>
            </a:r>
            <a:r>
              <a:rPr lang="en-US" altLang="nb-NO" sz="2400" i="1" dirty="0">
                <a:latin typeface="Barlow" panose="00000500000000000000" pitchFamily="2" charset="0"/>
              </a:rPr>
              <a:t>, </a:t>
            </a:r>
          </a:p>
          <a:p>
            <a:pPr algn="ctr">
              <a:buNone/>
            </a:pPr>
            <a:r>
              <a:rPr lang="en-US" altLang="nb-NO" sz="2400" i="1" dirty="0" err="1">
                <a:latin typeface="Barlow" panose="00000500000000000000" pitchFamily="2" charset="0"/>
              </a:rPr>
              <a:t>motivasjon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og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glede</a:t>
            </a:r>
            <a:r>
              <a:rPr lang="en-US" altLang="nb-NO" sz="2400" i="1" dirty="0">
                <a:latin typeface="Barlow" panose="00000500000000000000" pitchFamily="2" charset="0"/>
              </a:rPr>
              <a:t>.</a:t>
            </a:r>
          </a:p>
          <a:p>
            <a:pPr algn="ctr">
              <a:buNone/>
            </a:pPr>
            <a:r>
              <a:rPr lang="en-US" altLang="nb-NO" sz="2400" i="1" dirty="0" err="1">
                <a:latin typeface="Barlow" panose="00000500000000000000" pitchFamily="2" charset="0"/>
              </a:rPr>
              <a:t>Uavhengig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av</a:t>
            </a:r>
            <a:r>
              <a:rPr lang="en-US" altLang="nb-NO" sz="2400" i="1" dirty="0">
                <a:latin typeface="Barlow" panose="00000500000000000000" pitchFamily="2" charset="0"/>
              </a:rPr>
              <a:t> om du </a:t>
            </a:r>
            <a:r>
              <a:rPr lang="en-US" altLang="nb-NO" sz="2400" i="1" dirty="0" err="1">
                <a:latin typeface="Barlow" panose="00000500000000000000" pitchFamily="2" charset="0"/>
              </a:rPr>
              <a:t>når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målet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eller</a:t>
            </a:r>
            <a:r>
              <a:rPr lang="en-US" altLang="nb-NO" sz="2400" i="1" dirty="0">
                <a:latin typeface="Barlow" panose="00000500000000000000" pitchFamily="2" charset="0"/>
              </a:rPr>
              <a:t> </a:t>
            </a:r>
            <a:r>
              <a:rPr lang="en-US" altLang="nb-NO" sz="2400" i="1" dirty="0" err="1">
                <a:latin typeface="Barlow" panose="00000500000000000000" pitchFamily="2" charset="0"/>
              </a:rPr>
              <a:t>ikke</a:t>
            </a:r>
            <a:r>
              <a:rPr lang="en-US" altLang="nb-NO" sz="2400" i="1" dirty="0">
                <a:latin typeface="Barlow" panose="00000500000000000000" pitchFamily="2" charset="0"/>
              </a:rPr>
              <a:t>.</a:t>
            </a:r>
            <a:endParaRPr lang="en-US" altLang="nb-NO" sz="2400" dirty="0">
              <a:latin typeface="Barlow" panose="00000500000000000000" pitchFamily="2" charset="0"/>
            </a:endParaRPr>
          </a:p>
          <a:p>
            <a:pPr algn="ctr">
              <a:buNone/>
            </a:pPr>
            <a:endParaRPr lang="en-US" altLang="nb-NO" sz="2400" dirty="0">
              <a:latin typeface="Barlow" panose="00000500000000000000" pitchFamily="2" charset="0"/>
            </a:endParaRPr>
          </a:p>
          <a:p>
            <a:pPr algn="ctr">
              <a:buNone/>
            </a:pPr>
            <a:endParaRPr lang="en-US" altLang="nb-NO" dirty="0">
              <a:latin typeface="Barlow" panose="00000500000000000000" pitchFamily="2" charset="0"/>
            </a:endParaRPr>
          </a:p>
          <a:p>
            <a:pPr algn="ctr"/>
            <a:r>
              <a:rPr lang="en-US" altLang="nb-NO" sz="2400" dirty="0">
                <a:latin typeface="Barlow" panose="00000500000000000000" pitchFamily="2" charset="0"/>
              </a:rPr>
              <a:t> </a:t>
            </a:r>
            <a:r>
              <a:rPr lang="en-US" altLang="nb-NO" sz="2400" dirty="0" err="1">
                <a:latin typeface="Barlow" panose="00000500000000000000" pitchFamily="2" charset="0"/>
              </a:rPr>
              <a:t>Drivkraft</a:t>
            </a:r>
            <a:endParaRPr lang="en-US" altLang="nb-NO" sz="2400" dirty="0">
              <a:latin typeface="Barlow" panose="00000500000000000000" pitchFamily="2" charset="0"/>
            </a:endParaRPr>
          </a:p>
          <a:p>
            <a:pPr algn="ctr"/>
            <a:r>
              <a:rPr lang="en-US" altLang="nb-NO" sz="2400" dirty="0" err="1">
                <a:latin typeface="Barlow" panose="00000500000000000000" pitchFamily="2" charset="0"/>
              </a:rPr>
              <a:t>Pågangsmot</a:t>
            </a:r>
            <a:endParaRPr lang="en-US" altLang="nb-NO" sz="2400" dirty="0">
              <a:latin typeface="Barlow" panose="00000500000000000000" pitchFamily="2" charset="0"/>
            </a:endParaRPr>
          </a:p>
          <a:p>
            <a:pPr algn="ctr"/>
            <a:r>
              <a:rPr lang="en-US" altLang="nb-NO" sz="2400" dirty="0" err="1">
                <a:latin typeface="Barlow" panose="00000500000000000000" pitchFamily="2" charset="0"/>
              </a:rPr>
              <a:t>Det</a:t>
            </a:r>
            <a:r>
              <a:rPr lang="en-US" altLang="nb-NO" sz="2400" dirty="0">
                <a:latin typeface="Barlow" panose="00000500000000000000" pitchFamily="2" charset="0"/>
              </a:rPr>
              <a:t> </a:t>
            </a:r>
            <a:r>
              <a:rPr lang="en-US" altLang="nb-NO" sz="2400" dirty="0" err="1">
                <a:latin typeface="Barlow" panose="00000500000000000000" pitchFamily="2" charset="0"/>
              </a:rPr>
              <a:t>som</a:t>
            </a:r>
            <a:r>
              <a:rPr lang="en-US" altLang="nb-NO" sz="2400" dirty="0">
                <a:latin typeface="Barlow" panose="00000500000000000000" pitchFamily="2" charset="0"/>
              </a:rPr>
              <a:t> </a:t>
            </a:r>
            <a:r>
              <a:rPr lang="en-US" altLang="nb-NO" sz="2400" dirty="0" err="1">
                <a:latin typeface="Barlow" panose="00000500000000000000" pitchFamily="2" charset="0"/>
              </a:rPr>
              <a:t>gir</a:t>
            </a:r>
            <a:r>
              <a:rPr lang="en-US" altLang="nb-NO" sz="2400" dirty="0">
                <a:latin typeface="Barlow" panose="00000500000000000000" pitchFamily="2" charset="0"/>
              </a:rPr>
              <a:t> </a:t>
            </a:r>
            <a:r>
              <a:rPr lang="en-US" altLang="nb-NO" sz="2400" dirty="0" err="1">
                <a:latin typeface="Barlow" panose="00000500000000000000" pitchFamily="2" charset="0"/>
              </a:rPr>
              <a:t>kreftene</a:t>
            </a:r>
            <a:r>
              <a:rPr lang="en-US" altLang="nb-NO" sz="2400" dirty="0">
                <a:latin typeface="Barlow" panose="00000500000000000000" pitchFamily="2" charset="0"/>
              </a:rPr>
              <a:t> </a:t>
            </a:r>
            <a:r>
              <a:rPr lang="en-US" altLang="nb-NO" sz="2400" dirty="0" err="1">
                <a:latin typeface="Barlow" panose="00000500000000000000" pitchFamily="2" charset="0"/>
              </a:rPr>
              <a:t>retning</a:t>
            </a:r>
            <a:endParaRPr lang="en-US" altLang="nb-NO" sz="2400" dirty="0">
              <a:latin typeface="Barlow" panose="00000500000000000000" pitchFamily="2" charset="0"/>
            </a:endParaRPr>
          </a:p>
          <a:p>
            <a:endParaRPr lang="nb-NO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3BE145-C2D6-61FB-A712-A89015F1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5" y="1709860"/>
            <a:ext cx="5908430" cy="332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0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l høyre 4"/>
          <p:cNvSpPr/>
          <p:nvPr/>
        </p:nvSpPr>
        <p:spPr>
          <a:xfrm>
            <a:off x="1550679" y="3235378"/>
            <a:ext cx="1012372" cy="840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il høyre 5"/>
          <p:cNvSpPr/>
          <p:nvPr/>
        </p:nvSpPr>
        <p:spPr>
          <a:xfrm rot="5400000">
            <a:off x="9448128" y="4567917"/>
            <a:ext cx="1012372" cy="840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l høyre 6"/>
          <p:cNvSpPr/>
          <p:nvPr/>
        </p:nvSpPr>
        <p:spPr>
          <a:xfrm>
            <a:off x="5778166" y="3233617"/>
            <a:ext cx="1012372" cy="840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Pil høyre 7"/>
          <p:cNvSpPr/>
          <p:nvPr/>
        </p:nvSpPr>
        <p:spPr>
          <a:xfrm>
            <a:off x="3617103" y="3245863"/>
            <a:ext cx="1012372" cy="840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il høyre 8"/>
          <p:cNvSpPr/>
          <p:nvPr/>
        </p:nvSpPr>
        <p:spPr>
          <a:xfrm>
            <a:off x="7872094" y="3235378"/>
            <a:ext cx="1012372" cy="840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kstSylinder 9"/>
          <p:cNvSpPr txBox="1"/>
          <p:nvPr/>
        </p:nvSpPr>
        <p:spPr>
          <a:xfrm>
            <a:off x="496627" y="3249385"/>
            <a:ext cx="1191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Barlow" panose="00000500000000000000" pitchFamily="2" charset="0"/>
              </a:rPr>
              <a:t>Hva vil du?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2629762" y="3245863"/>
            <a:ext cx="1191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>
                <a:latin typeface="Barlow" panose="00000500000000000000" pitchFamily="2" charset="0"/>
              </a:rPr>
              <a:t>Hva må du da gjøre?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4593273" y="3308759"/>
            <a:ext cx="160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Barlow" panose="00000500000000000000" pitchFamily="2" charset="0"/>
              </a:rPr>
              <a:t>Motivasjon</a:t>
            </a:r>
          </a:p>
        </p:txBody>
      </p:sp>
      <p:sp>
        <p:nvSpPr>
          <p:cNvPr id="13" name="TekstSylinder 12"/>
          <p:cNvSpPr txBox="1"/>
          <p:nvPr/>
        </p:nvSpPr>
        <p:spPr>
          <a:xfrm>
            <a:off x="6719206" y="3233617"/>
            <a:ext cx="125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Barlow" panose="00000500000000000000" pitchFamily="2" charset="0"/>
              </a:rPr>
              <a:t>Starte / slutte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8993774" y="3233616"/>
            <a:ext cx="2085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Barlow" panose="00000500000000000000" pitchFamily="2" charset="0"/>
              </a:rPr>
              <a:t>Mestre, fortsette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9350554" y="5694988"/>
            <a:ext cx="1252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I MÅL</a:t>
            </a:r>
          </a:p>
        </p:txBody>
      </p:sp>
      <p:sp>
        <p:nvSpPr>
          <p:cNvPr id="16" name="Oppoverbuet pil 15"/>
          <p:cNvSpPr/>
          <p:nvPr/>
        </p:nvSpPr>
        <p:spPr>
          <a:xfrm rot="16200000">
            <a:off x="4914900" y="2050827"/>
            <a:ext cx="1281793" cy="710293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7" name="Oppoverbuet pil 16"/>
          <p:cNvSpPr/>
          <p:nvPr/>
        </p:nvSpPr>
        <p:spPr>
          <a:xfrm rot="16200000">
            <a:off x="9064804" y="2050827"/>
            <a:ext cx="1281793" cy="710293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6186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on a bed&#10;&#10;Description automatically generated">
            <a:extLst>
              <a:ext uri="{FF2B5EF4-FFF2-40B4-BE49-F238E27FC236}">
                <a16:creationId xmlns:a16="http://schemas.microsoft.com/office/drawing/2014/main" id="{292583EA-2A14-6E4E-A05D-DE2541ED54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077" r="12077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4B558-C54E-5F4A-84D0-3CAF14E76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SMARTE mål</a:t>
            </a:r>
            <a:endParaRPr lang="en-NO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5336D-8C46-0E4E-9DF9-94FCE3BC65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9650" y="2041525"/>
            <a:ext cx="4710430" cy="28321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000" dirty="0">
                <a:latin typeface="Barlow" pitchFamily="2" charset="77"/>
              </a:rPr>
              <a:t>Delmål kan gjerne være SMART</a:t>
            </a:r>
          </a:p>
          <a:p>
            <a:r>
              <a:rPr lang="nb-NO" sz="2000" b="1" dirty="0">
                <a:latin typeface="Barlow"/>
              </a:rPr>
              <a:t>S</a:t>
            </a:r>
            <a:r>
              <a:rPr lang="nb-NO" sz="2000" dirty="0">
                <a:latin typeface="Barlow"/>
              </a:rPr>
              <a:t>pesifikke</a:t>
            </a:r>
          </a:p>
          <a:p>
            <a:r>
              <a:rPr lang="nb-NO" sz="2000" b="1" dirty="0">
                <a:latin typeface="Barlow"/>
              </a:rPr>
              <a:t>M</a:t>
            </a:r>
            <a:r>
              <a:rPr lang="nb-NO" sz="2000" dirty="0">
                <a:latin typeface="Barlow"/>
              </a:rPr>
              <a:t>ålbare</a:t>
            </a:r>
          </a:p>
          <a:p>
            <a:r>
              <a:rPr lang="nb-NO" sz="2000" b="1" dirty="0">
                <a:latin typeface="Barlow"/>
              </a:rPr>
              <a:t>A</a:t>
            </a:r>
            <a:r>
              <a:rPr lang="nb-NO" sz="2000" dirty="0">
                <a:latin typeface="Barlow"/>
              </a:rPr>
              <a:t>ttraktive</a:t>
            </a:r>
          </a:p>
          <a:p>
            <a:r>
              <a:rPr lang="nb-NO" sz="2000" b="1" dirty="0">
                <a:latin typeface="Barlow"/>
              </a:rPr>
              <a:t>R</a:t>
            </a:r>
            <a:r>
              <a:rPr lang="nb-NO" sz="2000" dirty="0">
                <a:latin typeface="Barlow"/>
              </a:rPr>
              <a:t>ealistiske</a:t>
            </a:r>
          </a:p>
          <a:p>
            <a:r>
              <a:rPr lang="nb-NO" sz="2000" b="1" dirty="0">
                <a:latin typeface="Barlow"/>
              </a:rPr>
              <a:t>T</a:t>
            </a:r>
            <a:r>
              <a:rPr lang="nb-NO" sz="2000" dirty="0">
                <a:latin typeface="Barlow"/>
              </a:rPr>
              <a:t>idsbestemte</a:t>
            </a:r>
            <a:endParaRPr lang="en-NO" sz="2000" dirty="0"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308954455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4B558-C54E-5F4A-84D0-3CAF14E76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Motivasjon</a:t>
            </a:r>
            <a:endParaRPr lang="en-NO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75336D-8C46-0E4E-9DF9-94FCE3BC65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59650" y="1722665"/>
            <a:ext cx="4744720" cy="341267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nn-NO" sz="2000" i="1" dirty="0">
                <a:latin typeface="Barlow" panose="00000500000000000000" pitchFamily="2" charset="0"/>
              </a:rPr>
              <a:t>(Latin: movere) = å bevege</a:t>
            </a:r>
            <a:br>
              <a:rPr lang="nn-NO" sz="2000" i="1" dirty="0">
                <a:latin typeface="Barlow" panose="00000500000000000000" pitchFamily="2" charset="0"/>
              </a:rPr>
            </a:br>
            <a:endParaRPr lang="nn-NO" sz="2000" i="1" dirty="0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nn-NO" sz="2000" dirty="0">
                <a:latin typeface="Barlow" panose="00000500000000000000" pitchFamily="2" charset="0"/>
              </a:rPr>
              <a:t>...er en samlebetegnelse for de </a:t>
            </a:r>
            <a:r>
              <a:rPr lang="nn-NO" sz="2000" dirty="0" err="1">
                <a:latin typeface="Barlow" panose="00000500000000000000" pitchFamily="2" charset="0"/>
              </a:rPr>
              <a:t>faktorene</a:t>
            </a:r>
            <a:r>
              <a:rPr lang="nn-NO" sz="2000" dirty="0">
                <a:latin typeface="Barlow" panose="00000500000000000000" pitchFamily="2" charset="0"/>
              </a:rPr>
              <a:t> som setter i gang og styrer </a:t>
            </a:r>
            <a:r>
              <a:rPr lang="nn-NO" sz="2000" dirty="0" err="1">
                <a:latin typeface="Barlow" panose="00000500000000000000" pitchFamily="2" charset="0"/>
              </a:rPr>
              <a:t>atferd</a:t>
            </a:r>
            <a:r>
              <a:rPr lang="nn-NO" sz="2000" dirty="0">
                <a:latin typeface="Barlow" panose="00000500000000000000" pitchFamily="2" charset="0"/>
              </a:rPr>
              <a:t> </a:t>
            </a:r>
          </a:p>
          <a:p>
            <a:pPr marL="0" indent="0">
              <a:buNone/>
            </a:pPr>
            <a:endParaRPr lang="nb-NO" sz="2000" dirty="0">
              <a:latin typeface="Barlow" panose="00000500000000000000" pitchFamily="2" charset="0"/>
            </a:endParaRPr>
          </a:p>
          <a:p>
            <a:pPr marL="0" indent="0">
              <a:buNone/>
            </a:pPr>
            <a:r>
              <a:rPr lang="nb-NO" sz="2000" dirty="0">
                <a:latin typeface="Barlow" panose="00000500000000000000" pitchFamily="2" charset="0"/>
              </a:rPr>
              <a:t>..er den kraften som gjør at vi føler at vi har lyst til å gjøre noe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2EC5A4-21F2-AD40-9A6D-0A07847B6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2171" y="2174985"/>
            <a:ext cx="5788242" cy="385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6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8028457-F379-5A47-80C8-C24AFE56C0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98" b="249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2BEA1-DF4A-604A-8CB8-2EB886B9D8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3894" y="2024770"/>
            <a:ext cx="5673024" cy="4155593"/>
          </a:xfrm>
        </p:spPr>
        <p:txBody>
          <a:bodyPr>
            <a:normAutofit/>
          </a:bodyPr>
          <a:lstStyle/>
          <a:p>
            <a:r>
              <a:rPr lang="nb-NO" sz="2000" dirty="0">
                <a:latin typeface="Barlow" pitchFamily="2" charset="77"/>
              </a:rPr>
              <a:t>Ytre motivasjon</a:t>
            </a:r>
          </a:p>
          <a:p>
            <a:pPr marL="0" indent="0">
              <a:buNone/>
            </a:pPr>
            <a:r>
              <a:rPr lang="nb-NO" sz="2000" dirty="0">
                <a:latin typeface="Barlow" pitchFamily="2" charset="77"/>
              </a:rPr>
              <a:t>	- Press fra andre eller oss selv</a:t>
            </a:r>
          </a:p>
          <a:p>
            <a:pPr marL="0" indent="0">
              <a:buNone/>
            </a:pPr>
            <a:r>
              <a:rPr lang="nb-NO" sz="2000" dirty="0">
                <a:latin typeface="Barlow" pitchFamily="2" charset="77"/>
              </a:rPr>
              <a:t>	- Belønning</a:t>
            </a:r>
          </a:p>
          <a:p>
            <a:pPr marL="0" indent="0">
              <a:buNone/>
            </a:pPr>
            <a:endParaRPr lang="nb-NO" sz="2000" dirty="0">
              <a:latin typeface="Barlow" pitchFamily="2" charset="77"/>
            </a:endParaRPr>
          </a:p>
          <a:p>
            <a:pPr marL="0" indent="0">
              <a:buNone/>
            </a:pPr>
            <a:endParaRPr lang="nb-NO" sz="2000" dirty="0">
              <a:latin typeface="Barlow" pitchFamily="2" charset="77"/>
            </a:endParaRPr>
          </a:p>
          <a:p>
            <a:r>
              <a:rPr lang="nb-NO" sz="2000" dirty="0">
                <a:latin typeface="Barlow" pitchFamily="2" charset="77"/>
              </a:rPr>
              <a:t>Indre motivasjon</a:t>
            </a:r>
          </a:p>
          <a:p>
            <a:pPr lvl="2">
              <a:buFontTx/>
              <a:buChar char="-"/>
            </a:pPr>
            <a:r>
              <a:rPr lang="nb-NO" sz="2000" dirty="0">
                <a:latin typeface="Barlow" pitchFamily="2" charset="77"/>
              </a:rPr>
              <a:t>Eie sitt eget mål</a:t>
            </a:r>
          </a:p>
          <a:p>
            <a:pPr lvl="2">
              <a:buFontTx/>
              <a:buChar char="-"/>
            </a:pPr>
            <a:r>
              <a:rPr lang="nb-NO" sz="2000" dirty="0">
                <a:latin typeface="Barlow" pitchFamily="2" charset="77"/>
              </a:rPr>
              <a:t>Styrt av sin indre drivkraft</a:t>
            </a:r>
          </a:p>
          <a:p>
            <a:pPr marL="0" indent="0">
              <a:buNone/>
            </a:pPr>
            <a:endParaRPr lang="nb-NO" sz="2000" dirty="0">
              <a:latin typeface="Barlow" pitchFamily="2" charset="77"/>
            </a:endParaRPr>
          </a:p>
          <a:p>
            <a:endParaRPr lang="en-NO" sz="2000" dirty="0">
              <a:latin typeface="Barlow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EFA57-D03A-A746-8E10-F4AFF26A9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3894" y="1347275"/>
            <a:ext cx="5673022" cy="434996"/>
          </a:xfrm>
        </p:spPr>
        <p:txBody>
          <a:bodyPr>
            <a:noAutofit/>
          </a:bodyPr>
          <a:lstStyle/>
          <a:p>
            <a:r>
              <a:rPr lang="nb-NO" sz="3600" dirty="0"/>
              <a:t>2 typer motivasjon</a:t>
            </a:r>
            <a:endParaRPr lang="en-NO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70DF-F6FF-C623-F7A7-C67E477E50C6}"/>
              </a:ext>
            </a:extLst>
          </p:cNvPr>
          <p:cNvSpPr txBox="1"/>
          <p:nvPr/>
        </p:nvSpPr>
        <p:spPr>
          <a:xfrm>
            <a:off x="351692" y="6398846"/>
            <a:ext cx="337038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dirty="0">
                <a:cs typeface="Calibri" panose="020F0502020204030204"/>
              </a:rPr>
              <a:t>min.helsekompetanse.no</a:t>
            </a:r>
          </a:p>
        </p:txBody>
      </p:sp>
    </p:spTree>
    <p:extLst>
      <p:ext uri="{BB962C8B-B14F-4D97-AF65-F5344CB8AC3E}">
        <p14:creationId xmlns:p14="http://schemas.microsoft.com/office/powerpoint/2010/main" val="1730472488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8724</TotalTime>
  <Words>508</Words>
  <Application>Microsoft Office PowerPoint</Application>
  <PresentationFormat>Widescreen</PresentationFormat>
  <Paragraphs>74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1" baseType="lpstr">
      <vt:lpstr>Arial</vt:lpstr>
      <vt:lpstr>Barlow</vt:lpstr>
      <vt:lpstr>Calibri</vt:lpstr>
      <vt:lpstr>Calibri Light</vt:lpstr>
      <vt:lpstr>ITC Avant Garde Gothic Pro Medi</vt:lpstr>
      <vt:lpstr>ITC Avant Garde Pro Md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Tord Andreassen</dc:creator>
  <cp:lastModifiedBy>Tord Andreassen</cp:lastModifiedBy>
  <cp:revision>66</cp:revision>
  <dcterms:created xsi:type="dcterms:W3CDTF">2023-01-03T09:37:02Z</dcterms:created>
  <dcterms:modified xsi:type="dcterms:W3CDTF">2023-01-26T10:47:53Z</dcterms:modified>
</cp:coreProperties>
</file>